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Raleway" charset="1" panose="00000000000000000000"/>
      <p:regular r:id="rId20"/>
    </p:embeddedFont>
    <p:embeddedFont>
      <p:font typeface="Raleway Medium" charset="1" panose="00000000000000000000"/>
      <p:regular r:id="rId21"/>
    </p:embeddedFont>
    <p:embeddedFont>
      <p:font typeface="Raleway Semi-Bold" charset="1" panose="00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5.pn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png" Type="http://schemas.openxmlformats.org/officeDocument/2006/relationships/image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5.png" Type="http://schemas.openxmlformats.org/officeDocument/2006/relationships/image"/><Relationship Id="rId7" Target="../media/image18.png" Type="http://schemas.openxmlformats.org/officeDocument/2006/relationships/image"/><Relationship Id="rId8" Target="../media/image19.png" Type="http://schemas.openxmlformats.org/officeDocument/2006/relationships/image"/><Relationship Id="rId9" Target="../media/image20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5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5.pn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5.png" Type="http://schemas.openxmlformats.org/officeDocument/2006/relationships/image"/><Relationship Id="rId7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923791" y="-783256"/>
            <a:ext cx="11853512" cy="11853512"/>
          </a:xfrm>
          <a:custGeom>
            <a:avLst/>
            <a:gdLst/>
            <a:ahLst/>
            <a:cxnLst/>
            <a:rect r="r" b="b" t="t" l="l"/>
            <a:pathLst>
              <a:path h="11853512" w="11853512">
                <a:moveTo>
                  <a:pt x="0" y="0"/>
                </a:moveTo>
                <a:lnTo>
                  <a:pt x="11853513" y="0"/>
                </a:lnTo>
                <a:lnTo>
                  <a:pt x="11853513" y="11853512"/>
                </a:lnTo>
                <a:lnTo>
                  <a:pt x="0" y="11853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08050" y="2014066"/>
            <a:ext cx="5746778" cy="6258867"/>
          </a:xfrm>
          <a:custGeom>
            <a:avLst/>
            <a:gdLst/>
            <a:ahLst/>
            <a:cxnLst/>
            <a:rect r="r" b="b" t="t" l="l"/>
            <a:pathLst>
              <a:path h="6258867" w="5746778">
                <a:moveTo>
                  <a:pt x="0" y="0"/>
                </a:moveTo>
                <a:lnTo>
                  <a:pt x="5746778" y="0"/>
                </a:lnTo>
                <a:lnTo>
                  <a:pt x="5746778" y="6258868"/>
                </a:lnTo>
                <a:lnTo>
                  <a:pt x="0" y="6258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33496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3" y="0"/>
                </a:lnTo>
                <a:lnTo>
                  <a:pt x="1656383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21518" y="2997041"/>
            <a:ext cx="10127131" cy="288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7417"/>
              </a:lnSpc>
            </a:pPr>
            <a:r>
              <a:rPr lang="en-US" sz="8241" spc="-379">
                <a:solidFill>
                  <a:srgbClr val="00694C"/>
                </a:solidFill>
                <a:latin typeface="Raleway"/>
                <a:ea typeface="Raleway"/>
                <a:cs typeface="Raleway"/>
                <a:sym typeface="Raleway"/>
              </a:rPr>
              <a:t>Estratégias para a otimização de vendas da Cerreira Fosta Ltda.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1518" y="631023"/>
            <a:ext cx="4381447" cy="508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690"/>
              </a:lnSpc>
            </a:pPr>
            <a:r>
              <a:rPr lang="en-US" b="true" sz="4100" spc="-188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Cerreira Fosta Ltda.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29169" y="8851723"/>
            <a:ext cx="5277926" cy="4404669"/>
          </a:xfrm>
          <a:custGeom>
            <a:avLst/>
            <a:gdLst/>
            <a:ahLst/>
            <a:cxnLst/>
            <a:rect r="r" b="b" t="t" l="l"/>
            <a:pathLst>
              <a:path h="4404669" w="5277926">
                <a:moveTo>
                  <a:pt x="0" y="0"/>
                </a:moveTo>
                <a:lnTo>
                  <a:pt x="5277925" y="0"/>
                </a:lnTo>
                <a:lnTo>
                  <a:pt x="5277925" y="4404669"/>
                </a:lnTo>
                <a:lnTo>
                  <a:pt x="0" y="440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183565" y="-3091902"/>
            <a:ext cx="4661953" cy="4748285"/>
          </a:xfrm>
          <a:custGeom>
            <a:avLst/>
            <a:gdLst/>
            <a:ahLst/>
            <a:cxnLst/>
            <a:rect r="r" b="b" t="t" l="l"/>
            <a:pathLst>
              <a:path h="4748285" w="4661953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991104" y="1850633"/>
            <a:ext cx="14927288" cy="7407667"/>
          </a:xfrm>
          <a:custGeom>
            <a:avLst/>
            <a:gdLst/>
            <a:ahLst/>
            <a:cxnLst/>
            <a:rect r="r" b="b" t="t" l="l"/>
            <a:pathLst>
              <a:path h="7407667" w="14927288">
                <a:moveTo>
                  <a:pt x="0" y="0"/>
                </a:moveTo>
                <a:lnTo>
                  <a:pt x="14927288" y="0"/>
                </a:lnTo>
                <a:lnTo>
                  <a:pt x="14927288" y="7407667"/>
                </a:lnTo>
                <a:lnTo>
                  <a:pt x="0" y="740766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92274" y="455921"/>
            <a:ext cx="10724948" cy="94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787"/>
              </a:lnSpc>
            </a:pPr>
            <a:r>
              <a:rPr lang="en-US" b="true" sz="7541" spc="-346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Dias da semana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29169" y="8851723"/>
            <a:ext cx="5277926" cy="4404669"/>
          </a:xfrm>
          <a:custGeom>
            <a:avLst/>
            <a:gdLst/>
            <a:ahLst/>
            <a:cxnLst/>
            <a:rect r="r" b="b" t="t" l="l"/>
            <a:pathLst>
              <a:path h="4404669" w="5277926">
                <a:moveTo>
                  <a:pt x="0" y="0"/>
                </a:moveTo>
                <a:lnTo>
                  <a:pt x="5277925" y="0"/>
                </a:lnTo>
                <a:lnTo>
                  <a:pt x="5277925" y="4404669"/>
                </a:lnTo>
                <a:lnTo>
                  <a:pt x="0" y="440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183565" y="-3091902"/>
            <a:ext cx="4661953" cy="4748285"/>
          </a:xfrm>
          <a:custGeom>
            <a:avLst/>
            <a:gdLst/>
            <a:ahLst/>
            <a:cxnLst/>
            <a:rect r="r" b="b" t="t" l="l"/>
            <a:pathLst>
              <a:path h="4748285" w="4661953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254217" y="656429"/>
            <a:ext cx="9779565" cy="94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787"/>
              </a:lnSpc>
            </a:pPr>
            <a:r>
              <a:rPr lang="en-US" b="true" sz="7541" spc="-346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Insight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593544" y="3094611"/>
            <a:ext cx="11100912" cy="8410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b="true" sz="3699" spc="-170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Segundas-Feiras com Volume de Vendas Elevado</a:t>
            </a:r>
          </a:p>
          <a:p>
            <a:pPr algn="ctr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Foi identificado que, nas segundas-feiras, o volume de vendas é significativamente mais expressivo em comparação com outros dias da semana.</a:t>
            </a:r>
          </a:p>
          <a:p>
            <a:pPr algn="ctr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Esse padrão revela que  estratégias de marketing e promoções bem aplicadas podem potencializar ainda mais esse número de vendas, gerando mais lucro e visibilidade para a Cerreira Fosta.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</a:pPr>
          </a:p>
          <a:p>
            <a:pPr algn="ctr">
              <a:lnSpc>
                <a:spcPts val="10558"/>
              </a:lnSpc>
            </a:pPr>
          </a:p>
          <a:p>
            <a:pPr algn="ctr">
              <a:lnSpc>
                <a:spcPts val="10558"/>
              </a:lnSpc>
            </a:pPr>
          </a:p>
          <a:p>
            <a:pPr algn="ctr">
              <a:lnSpc>
                <a:spcPts val="1055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497251" y="4028229"/>
            <a:ext cx="5293498" cy="4944885"/>
            <a:chOff x="0" y="0"/>
            <a:chExt cx="1394172" cy="13023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94172" cy="1302357"/>
            </a:xfrm>
            <a:custGeom>
              <a:avLst/>
              <a:gdLst/>
              <a:ahLst/>
              <a:cxnLst/>
              <a:rect r="r" b="b" t="t" l="l"/>
              <a:pathLst>
                <a:path h="1302357" w="1394172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119525" y="542141"/>
            <a:ext cx="13856669" cy="124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9037"/>
              </a:lnSpc>
            </a:pPr>
            <a:r>
              <a:rPr lang="en-US" b="true" sz="10041" spc="-461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Plano de ação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4028229"/>
            <a:ext cx="5293498" cy="4944885"/>
            <a:chOff x="0" y="0"/>
            <a:chExt cx="1394172" cy="130235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94172" cy="1302357"/>
            </a:xfrm>
            <a:custGeom>
              <a:avLst/>
              <a:gdLst/>
              <a:ahLst/>
              <a:cxnLst/>
              <a:rect r="r" b="b" t="t" l="l"/>
              <a:pathLst>
                <a:path h="1302357" w="1394172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965802" y="4028229"/>
            <a:ext cx="5293498" cy="4944885"/>
            <a:chOff x="0" y="0"/>
            <a:chExt cx="1394172" cy="130235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94172" cy="1302357"/>
            </a:xfrm>
            <a:custGeom>
              <a:avLst/>
              <a:gdLst/>
              <a:ahLst/>
              <a:cxnLst/>
              <a:rect r="r" b="b" t="t" l="l"/>
              <a:pathLst>
                <a:path h="1302357" w="1394172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394172" cy="13404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2337039" y="4223492"/>
            <a:ext cx="2420710" cy="149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800"/>
              </a:lnSpc>
            </a:pPr>
            <a:r>
              <a:rPr lang="en-US" b="true" sz="12000" spc="-552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01.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837505" y="4223492"/>
            <a:ext cx="2420710" cy="149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800"/>
              </a:lnSpc>
            </a:pPr>
            <a:r>
              <a:rPr lang="en-US" b="true" sz="12000" spc="-552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02.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02196" y="4223492"/>
            <a:ext cx="2420710" cy="149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800"/>
              </a:lnSpc>
            </a:pPr>
            <a:r>
              <a:rPr lang="en-US" b="true" sz="12000" spc="-552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03.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99821" y="5671292"/>
            <a:ext cx="4095146" cy="3145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00694C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Ampliar o sortimento de produtos em lojas que ainda não adotaram essa estratégia, priorizando categorias com maior demanda. </a:t>
            </a:r>
          </a:p>
          <a:p>
            <a:pPr algn="just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00694C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Identificar as práticas de sucesso nas lojas do tipo A e replicá-las em outros formatos. Implementar melhorias na experiência do cliente e no layout para potencializar vendas.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000287" y="5671292"/>
            <a:ext cx="4095146" cy="251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00694C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Incorporar promoções regulares em lojas com desempenho médio ou baixo, testando diferentes formatos como descontos, combos e benefícios exclusivos. Monitorar o impacto nas vendas e ajustar a estratégia com base nos resultados.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467024" y="5671292"/>
            <a:ext cx="4095146" cy="251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00694C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Desenvolver campanhas específicas para as segundas-feiras, como promoções exclusivas ou lançamento de produtos. Explorar a alta movimentação desse dia para maximizar resultados e retorno financeiro.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29169" y="8851723"/>
            <a:ext cx="5277926" cy="4404669"/>
          </a:xfrm>
          <a:custGeom>
            <a:avLst/>
            <a:gdLst/>
            <a:ahLst/>
            <a:cxnLst/>
            <a:rect r="r" b="b" t="t" l="l"/>
            <a:pathLst>
              <a:path h="4404669" w="5277926">
                <a:moveTo>
                  <a:pt x="0" y="0"/>
                </a:moveTo>
                <a:lnTo>
                  <a:pt x="5277925" y="0"/>
                </a:lnTo>
                <a:lnTo>
                  <a:pt x="5277925" y="4404669"/>
                </a:lnTo>
                <a:lnTo>
                  <a:pt x="0" y="440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183565" y="-3091902"/>
            <a:ext cx="4661953" cy="4748285"/>
          </a:xfrm>
          <a:custGeom>
            <a:avLst/>
            <a:gdLst/>
            <a:ahLst/>
            <a:cxnLst/>
            <a:rect r="r" b="b" t="t" l="l"/>
            <a:pathLst>
              <a:path h="4748285" w="4661953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492341" y="3492032"/>
            <a:ext cx="2397356" cy="239735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74275" y="0"/>
                  </a:moveTo>
                  <a:lnTo>
                    <a:pt x="738525" y="0"/>
                  </a:lnTo>
                  <a:cubicBezTo>
                    <a:pt x="779546" y="0"/>
                    <a:pt x="812800" y="33254"/>
                    <a:pt x="812800" y="74275"/>
                  </a:cubicBezTo>
                  <a:lnTo>
                    <a:pt x="812800" y="738525"/>
                  </a:lnTo>
                  <a:cubicBezTo>
                    <a:pt x="812800" y="779546"/>
                    <a:pt x="779546" y="812800"/>
                    <a:pt x="738525" y="812800"/>
                  </a:cubicBezTo>
                  <a:lnTo>
                    <a:pt x="74275" y="812800"/>
                  </a:lnTo>
                  <a:cubicBezTo>
                    <a:pt x="33254" y="812800"/>
                    <a:pt x="0" y="779546"/>
                    <a:pt x="0" y="738525"/>
                  </a:cubicBezTo>
                  <a:lnTo>
                    <a:pt x="0" y="74275"/>
                  </a:lnTo>
                  <a:cubicBezTo>
                    <a:pt x="0" y="33254"/>
                    <a:pt x="33254" y="0"/>
                    <a:pt x="74275" y="0"/>
                  </a:cubicBezTo>
                  <a:close/>
                </a:path>
              </a:pathLst>
            </a:custGeom>
            <a:blipFill>
              <a:blip r:embed="rId7"/>
              <a:stretch>
                <a:fillRect l="-15677" t="0" r="-1567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709613" y="3492032"/>
            <a:ext cx="2397356" cy="239735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74275" y="0"/>
                  </a:moveTo>
                  <a:lnTo>
                    <a:pt x="738525" y="0"/>
                  </a:lnTo>
                  <a:cubicBezTo>
                    <a:pt x="779546" y="0"/>
                    <a:pt x="812800" y="33254"/>
                    <a:pt x="812800" y="74275"/>
                  </a:cubicBezTo>
                  <a:lnTo>
                    <a:pt x="812800" y="738525"/>
                  </a:lnTo>
                  <a:cubicBezTo>
                    <a:pt x="812800" y="779546"/>
                    <a:pt x="779546" y="812800"/>
                    <a:pt x="738525" y="812800"/>
                  </a:cubicBezTo>
                  <a:lnTo>
                    <a:pt x="74275" y="812800"/>
                  </a:lnTo>
                  <a:cubicBezTo>
                    <a:pt x="33254" y="812800"/>
                    <a:pt x="0" y="779546"/>
                    <a:pt x="0" y="738525"/>
                  </a:cubicBezTo>
                  <a:lnTo>
                    <a:pt x="0" y="74275"/>
                  </a:lnTo>
                  <a:cubicBezTo>
                    <a:pt x="0" y="33254"/>
                    <a:pt x="33254" y="0"/>
                    <a:pt x="74275" y="0"/>
                  </a:cubicBez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3492341" y="7178064"/>
            <a:ext cx="2397356" cy="239735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74275" y="0"/>
                  </a:moveTo>
                  <a:lnTo>
                    <a:pt x="738525" y="0"/>
                  </a:lnTo>
                  <a:cubicBezTo>
                    <a:pt x="779546" y="0"/>
                    <a:pt x="812800" y="33254"/>
                    <a:pt x="812800" y="74275"/>
                  </a:cubicBezTo>
                  <a:lnTo>
                    <a:pt x="812800" y="738525"/>
                  </a:lnTo>
                  <a:cubicBezTo>
                    <a:pt x="812800" y="779546"/>
                    <a:pt x="779546" y="812800"/>
                    <a:pt x="738525" y="812800"/>
                  </a:cubicBezTo>
                  <a:lnTo>
                    <a:pt x="74275" y="812800"/>
                  </a:lnTo>
                  <a:cubicBezTo>
                    <a:pt x="33254" y="812800"/>
                    <a:pt x="0" y="779546"/>
                    <a:pt x="0" y="738525"/>
                  </a:cubicBezTo>
                  <a:lnTo>
                    <a:pt x="0" y="74275"/>
                  </a:lnTo>
                  <a:cubicBezTo>
                    <a:pt x="0" y="33254"/>
                    <a:pt x="33254" y="0"/>
                    <a:pt x="74275" y="0"/>
                  </a:cubicBez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1709613" y="7178064"/>
            <a:ext cx="2397356" cy="2397356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74275" y="0"/>
                  </a:moveTo>
                  <a:lnTo>
                    <a:pt x="738525" y="0"/>
                  </a:lnTo>
                  <a:cubicBezTo>
                    <a:pt x="779546" y="0"/>
                    <a:pt x="812800" y="33254"/>
                    <a:pt x="812800" y="74275"/>
                  </a:cubicBezTo>
                  <a:lnTo>
                    <a:pt x="812800" y="738525"/>
                  </a:lnTo>
                  <a:cubicBezTo>
                    <a:pt x="812800" y="779546"/>
                    <a:pt x="779546" y="812800"/>
                    <a:pt x="738525" y="812800"/>
                  </a:cubicBezTo>
                  <a:lnTo>
                    <a:pt x="74275" y="812800"/>
                  </a:lnTo>
                  <a:cubicBezTo>
                    <a:pt x="33254" y="812800"/>
                    <a:pt x="0" y="779546"/>
                    <a:pt x="0" y="738525"/>
                  </a:cubicBezTo>
                  <a:lnTo>
                    <a:pt x="0" y="74275"/>
                  </a:lnTo>
                  <a:cubicBezTo>
                    <a:pt x="0" y="33254"/>
                    <a:pt x="33254" y="0"/>
                    <a:pt x="74275" y="0"/>
                  </a:cubicBezTo>
                  <a:close/>
                </a:path>
              </a:pathLst>
            </a:custGeom>
            <a:blipFill>
              <a:blip r:embed="rId10"/>
              <a:stretch>
                <a:fillRect l="-3984" t="0" r="-3984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5732251" y="1228725"/>
            <a:ext cx="6823499" cy="94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787"/>
              </a:lnSpc>
            </a:pPr>
            <a:r>
              <a:rPr lang="en-US" b="true" sz="7541" spc="-346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União Sinistra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218367" y="2317657"/>
            <a:ext cx="3284101" cy="94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b="true" sz="5499" spc="-252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Daniel Dias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65059" y="6003314"/>
            <a:ext cx="4790718" cy="94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b="true" sz="5499" spc="-252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Lucas Francisco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93641" y="2317657"/>
            <a:ext cx="5829300" cy="94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b="true" sz="5499" spc="-252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João Pedro Bezerra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553116" y="6003314"/>
            <a:ext cx="4710351" cy="94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b="true" sz="5499" spc="-252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Pedro Henrique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923791" y="-783256"/>
            <a:ext cx="11853512" cy="11853512"/>
          </a:xfrm>
          <a:custGeom>
            <a:avLst/>
            <a:gdLst/>
            <a:ahLst/>
            <a:cxnLst/>
            <a:rect r="r" b="b" t="t" l="l"/>
            <a:pathLst>
              <a:path h="11853512" w="11853512">
                <a:moveTo>
                  <a:pt x="0" y="0"/>
                </a:moveTo>
                <a:lnTo>
                  <a:pt x="11853513" y="0"/>
                </a:lnTo>
                <a:lnTo>
                  <a:pt x="11853513" y="11853512"/>
                </a:lnTo>
                <a:lnTo>
                  <a:pt x="0" y="11853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19200" y="4332686"/>
            <a:ext cx="8144502" cy="1840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13331"/>
              </a:lnSpc>
            </a:pPr>
            <a:r>
              <a:rPr lang="en-US" b="true" sz="14812" spc="-681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Obrigado!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867657" y="1376536"/>
            <a:ext cx="5561408" cy="7533927"/>
          </a:xfrm>
          <a:custGeom>
            <a:avLst/>
            <a:gdLst/>
            <a:ahLst/>
            <a:cxnLst/>
            <a:rect r="r" b="b" t="t" l="l"/>
            <a:pathLst>
              <a:path h="7533927" w="5561408">
                <a:moveTo>
                  <a:pt x="0" y="0"/>
                </a:moveTo>
                <a:lnTo>
                  <a:pt x="5561408" y="0"/>
                </a:lnTo>
                <a:lnTo>
                  <a:pt x="5561408" y="7533928"/>
                </a:lnTo>
                <a:lnTo>
                  <a:pt x="0" y="75339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9DF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876346" y="1920197"/>
            <a:ext cx="6270790" cy="6446606"/>
          </a:xfrm>
          <a:custGeom>
            <a:avLst/>
            <a:gdLst/>
            <a:ahLst/>
            <a:cxnLst/>
            <a:rect r="r" b="b" t="t" l="l"/>
            <a:pathLst>
              <a:path h="6446606" w="6270790">
                <a:moveTo>
                  <a:pt x="0" y="0"/>
                </a:moveTo>
                <a:lnTo>
                  <a:pt x="6270790" y="0"/>
                </a:lnTo>
                <a:lnTo>
                  <a:pt x="6270790" y="6446606"/>
                </a:lnTo>
                <a:lnTo>
                  <a:pt x="0" y="6446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1932608"/>
            <a:ext cx="5537308" cy="124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9037"/>
              </a:lnSpc>
            </a:pPr>
            <a:r>
              <a:rPr lang="en-US" b="true" sz="10041" spc="-461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Contexto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2442" y="3746398"/>
            <a:ext cx="9377108" cy="4305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3359" indent="-291679" lvl="1">
              <a:lnSpc>
                <a:spcPts val="3782"/>
              </a:lnSpc>
              <a:buFont typeface="Arial"/>
              <a:buChar char="•"/>
            </a:pPr>
            <a:r>
              <a:rPr lang="en-US" b="true" sz="2701">
                <a:solidFill>
                  <a:srgbClr val="00694C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A Cerreira Fosta Ltda. é uma empresa especializada em produtos para o lar, como móveis, eletrodomésticos e artigos de decoração. </a:t>
            </a:r>
          </a:p>
          <a:p>
            <a:pPr algn="l">
              <a:lnSpc>
                <a:spcPts val="3782"/>
              </a:lnSpc>
            </a:pPr>
          </a:p>
          <a:p>
            <a:pPr algn="l" marL="583359" indent="-291679" lvl="1">
              <a:lnSpc>
                <a:spcPts val="3782"/>
              </a:lnSpc>
              <a:buFont typeface="Arial"/>
              <a:buChar char="•"/>
            </a:pPr>
            <a:r>
              <a:rPr lang="en-US" b="true" sz="2701">
                <a:solidFill>
                  <a:srgbClr val="00694C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Apesar de contar com uma base de clientes sólida e uma equipe de vendas dedicada, a empresa está enfrentando dificuldades para alcançar suas metas de vendas.</a:t>
            </a:r>
          </a:p>
          <a:p>
            <a:pPr algn="l">
              <a:lnSpc>
                <a:spcPts val="3782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318944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3" y="0"/>
                </a:lnTo>
                <a:lnTo>
                  <a:pt x="1656383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439627"/>
            <a:ext cx="7924800" cy="124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9037"/>
              </a:lnSpc>
            </a:pPr>
            <a:r>
              <a:rPr lang="en-US" b="true" sz="10041" spc="-461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Estratégia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532470" y="1214539"/>
            <a:ext cx="8539764" cy="8344786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44137" y="3205752"/>
            <a:ext cx="9377108" cy="8084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2"/>
              </a:lnSpc>
            </a:pPr>
          </a:p>
          <a:p>
            <a:pPr algn="l">
              <a:lnSpc>
                <a:spcPts val="3782"/>
              </a:lnSpc>
            </a:pPr>
            <a:r>
              <a:rPr lang="en-US" sz="2701" b="true">
                <a:solidFill>
                  <a:srgbClr val="00694C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Foi estruturada uma Análise Exploratória de Dados (EDA) com o objetivo de identificar padrões e gerar insights que possam aumentar as vendas da Cerreira Fosta.</a:t>
            </a:r>
          </a:p>
          <a:p>
            <a:pPr algn="l">
              <a:lnSpc>
                <a:spcPts val="3782"/>
              </a:lnSpc>
            </a:pPr>
          </a:p>
          <a:p>
            <a:pPr algn="l">
              <a:lnSpc>
                <a:spcPts val="3782"/>
              </a:lnSpc>
            </a:pPr>
            <a:r>
              <a:rPr lang="en-US" sz="2701" b="true">
                <a:solidFill>
                  <a:srgbClr val="00694C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Para alcançar esse objetivo, serão analisadas as principais características relacionadas ao sucesso de vendas, incluindo fatores como: </a:t>
            </a:r>
          </a:p>
          <a:p>
            <a:pPr algn="l" marL="583359" indent="-291680" lvl="1">
              <a:lnSpc>
                <a:spcPts val="3782"/>
              </a:lnSpc>
              <a:buFont typeface="Arial"/>
              <a:buChar char="•"/>
            </a:pPr>
            <a:r>
              <a:rPr lang="en-US" b="true" sz="2701">
                <a:solidFill>
                  <a:srgbClr val="00694C"/>
                </a:solidFill>
                <a:latin typeface="Raleway Semi-Bold"/>
                <a:ea typeface="Raleway Semi-Bold"/>
                <a:cs typeface="Raleway Semi-Bold"/>
                <a:sym typeface="Raleway Semi-Bold"/>
              </a:rPr>
              <a:t>Tipos de lojas, influência da concorrência, impacto das promoções e dias da semana com maior desempenho.</a:t>
            </a:r>
          </a:p>
          <a:p>
            <a:pPr algn="l">
              <a:lnSpc>
                <a:spcPts val="3782"/>
              </a:lnSpc>
            </a:pPr>
          </a:p>
          <a:p>
            <a:pPr algn="l">
              <a:lnSpc>
                <a:spcPts val="3782"/>
              </a:lnSpc>
            </a:pPr>
          </a:p>
          <a:p>
            <a:pPr algn="l">
              <a:lnSpc>
                <a:spcPts val="3782"/>
              </a:lnSpc>
            </a:pPr>
          </a:p>
          <a:p>
            <a:pPr algn="l">
              <a:lnSpc>
                <a:spcPts val="3782"/>
              </a:lnSpc>
            </a:pPr>
          </a:p>
          <a:p>
            <a:pPr algn="l">
              <a:lnSpc>
                <a:spcPts val="3782"/>
              </a:lnSpc>
            </a:pPr>
          </a:p>
          <a:p>
            <a:pPr algn="l">
              <a:lnSpc>
                <a:spcPts val="3782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158710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3" y="0"/>
                </a:lnTo>
                <a:lnTo>
                  <a:pt x="1656383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29169" y="8851723"/>
            <a:ext cx="5277926" cy="4404669"/>
          </a:xfrm>
          <a:custGeom>
            <a:avLst/>
            <a:gdLst/>
            <a:ahLst/>
            <a:cxnLst/>
            <a:rect r="r" b="b" t="t" l="l"/>
            <a:pathLst>
              <a:path h="4404669" w="5277926">
                <a:moveTo>
                  <a:pt x="0" y="0"/>
                </a:moveTo>
                <a:lnTo>
                  <a:pt x="5277925" y="0"/>
                </a:lnTo>
                <a:lnTo>
                  <a:pt x="5277925" y="4404669"/>
                </a:lnTo>
                <a:lnTo>
                  <a:pt x="0" y="440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183565" y="-3091902"/>
            <a:ext cx="4661953" cy="4748285"/>
          </a:xfrm>
          <a:custGeom>
            <a:avLst/>
            <a:gdLst/>
            <a:ahLst/>
            <a:cxnLst/>
            <a:rect r="r" b="b" t="t" l="l"/>
            <a:pathLst>
              <a:path h="4748285" w="4661953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07406" y="1946872"/>
            <a:ext cx="17073187" cy="6904851"/>
          </a:xfrm>
          <a:custGeom>
            <a:avLst/>
            <a:gdLst/>
            <a:ahLst/>
            <a:cxnLst/>
            <a:rect r="r" b="b" t="t" l="l"/>
            <a:pathLst>
              <a:path h="6904851" w="17073187">
                <a:moveTo>
                  <a:pt x="0" y="0"/>
                </a:moveTo>
                <a:lnTo>
                  <a:pt x="17073188" y="0"/>
                </a:lnTo>
                <a:lnTo>
                  <a:pt x="17073188" y="6904851"/>
                </a:lnTo>
                <a:lnTo>
                  <a:pt x="0" y="690485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70" r="0" b="-7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254217" y="656429"/>
            <a:ext cx="9779565" cy="94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787"/>
              </a:lnSpc>
            </a:pPr>
            <a:r>
              <a:rPr lang="en-US" b="true" sz="7541" spc="-346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Tipo de loja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24618" y="656429"/>
            <a:ext cx="9779565" cy="94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787"/>
              </a:lnSpc>
            </a:pPr>
            <a:r>
              <a:rPr lang="en-US" b="true" sz="7541" spc="-346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Insight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78705" y="2409803"/>
            <a:ext cx="8609714" cy="5743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 spc="-170" b="true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Lojas do Tipo A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Apresentaram um desempenho significativamente superior nas vendas.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Possuem características ou estratégias que favorecem maior atração de clientes e de fechamento de negócios, mostrando que é interessante o aumento nesse tipo de loja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10558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888419" y="2409803"/>
            <a:ext cx="8920367" cy="497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 spc="-170" b="true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Lojas com Sortimento de Produtos Estendido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</a:t>
            </a: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 destacaram no volume de vendas.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 variedade ampliada consegue atender melhor às necessidades e preferências dos consumidores, aumentando a competitividade. Replicar essas condições  é atrativo visando o aumento das vendas.</a:t>
            </a:r>
          </a:p>
          <a:p>
            <a:pPr algn="just">
              <a:lnSpc>
                <a:spcPts val="10558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2183565" y="-3091902"/>
            <a:ext cx="4661953" cy="4748285"/>
          </a:xfrm>
          <a:custGeom>
            <a:avLst/>
            <a:gdLst/>
            <a:ahLst/>
            <a:cxnLst/>
            <a:rect r="r" b="b" t="t" l="l"/>
            <a:pathLst>
              <a:path h="4748285" w="4661953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6029169" y="8851723"/>
            <a:ext cx="5277926" cy="4404669"/>
          </a:xfrm>
          <a:custGeom>
            <a:avLst/>
            <a:gdLst/>
            <a:ahLst/>
            <a:cxnLst/>
            <a:rect r="r" b="b" t="t" l="l"/>
            <a:pathLst>
              <a:path h="4404669" w="5277926">
                <a:moveTo>
                  <a:pt x="0" y="0"/>
                </a:moveTo>
                <a:lnTo>
                  <a:pt x="5277925" y="0"/>
                </a:lnTo>
                <a:lnTo>
                  <a:pt x="5277925" y="4404669"/>
                </a:lnTo>
                <a:lnTo>
                  <a:pt x="0" y="44046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29169" y="8851723"/>
            <a:ext cx="5277926" cy="4404669"/>
          </a:xfrm>
          <a:custGeom>
            <a:avLst/>
            <a:gdLst/>
            <a:ahLst/>
            <a:cxnLst/>
            <a:rect r="r" b="b" t="t" l="l"/>
            <a:pathLst>
              <a:path h="4404669" w="5277926">
                <a:moveTo>
                  <a:pt x="0" y="0"/>
                </a:moveTo>
                <a:lnTo>
                  <a:pt x="5277925" y="0"/>
                </a:lnTo>
                <a:lnTo>
                  <a:pt x="5277925" y="4404669"/>
                </a:lnTo>
                <a:lnTo>
                  <a:pt x="0" y="440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183565" y="-3091902"/>
            <a:ext cx="4661953" cy="4748285"/>
          </a:xfrm>
          <a:custGeom>
            <a:avLst/>
            <a:gdLst/>
            <a:ahLst/>
            <a:cxnLst/>
            <a:rect r="r" b="b" t="t" l="l"/>
            <a:pathLst>
              <a:path h="4748285" w="4661953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7411" y="2517645"/>
            <a:ext cx="8746684" cy="5251710"/>
          </a:xfrm>
          <a:custGeom>
            <a:avLst/>
            <a:gdLst/>
            <a:ahLst/>
            <a:cxnLst/>
            <a:rect r="r" b="b" t="t" l="l"/>
            <a:pathLst>
              <a:path h="5251710" w="8746684">
                <a:moveTo>
                  <a:pt x="0" y="0"/>
                </a:moveTo>
                <a:lnTo>
                  <a:pt x="8746684" y="0"/>
                </a:lnTo>
                <a:lnTo>
                  <a:pt x="8746684" y="5251710"/>
                </a:lnTo>
                <a:lnTo>
                  <a:pt x="0" y="52517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49" t="0" r="-349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44000" y="2592613"/>
            <a:ext cx="8660023" cy="5101773"/>
          </a:xfrm>
          <a:custGeom>
            <a:avLst/>
            <a:gdLst/>
            <a:ahLst/>
            <a:cxnLst/>
            <a:rect r="r" b="b" t="t" l="l"/>
            <a:pathLst>
              <a:path h="5101773" w="8660023">
                <a:moveTo>
                  <a:pt x="0" y="0"/>
                </a:moveTo>
                <a:lnTo>
                  <a:pt x="8660023" y="0"/>
                </a:lnTo>
                <a:lnTo>
                  <a:pt x="8660023" y="5101774"/>
                </a:lnTo>
                <a:lnTo>
                  <a:pt x="0" y="51017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998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901702" y="711816"/>
            <a:ext cx="10484596" cy="94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787"/>
              </a:lnSpc>
            </a:pPr>
            <a:r>
              <a:rPr lang="en-US" b="true" sz="7541" spc="-346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Impacto da concorrência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29169" y="8851723"/>
            <a:ext cx="5277926" cy="4404669"/>
          </a:xfrm>
          <a:custGeom>
            <a:avLst/>
            <a:gdLst/>
            <a:ahLst/>
            <a:cxnLst/>
            <a:rect r="r" b="b" t="t" l="l"/>
            <a:pathLst>
              <a:path h="4404669" w="5277926">
                <a:moveTo>
                  <a:pt x="0" y="0"/>
                </a:moveTo>
                <a:lnTo>
                  <a:pt x="5277925" y="0"/>
                </a:lnTo>
                <a:lnTo>
                  <a:pt x="5277925" y="4404669"/>
                </a:lnTo>
                <a:lnTo>
                  <a:pt x="0" y="440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183565" y="-3091902"/>
            <a:ext cx="4661953" cy="4748285"/>
          </a:xfrm>
          <a:custGeom>
            <a:avLst/>
            <a:gdLst/>
            <a:ahLst/>
            <a:cxnLst/>
            <a:rect r="r" b="b" t="t" l="l"/>
            <a:pathLst>
              <a:path h="4748285" w="4661953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254217" y="656429"/>
            <a:ext cx="9779565" cy="94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787"/>
              </a:lnSpc>
            </a:pPr>
            <a:r>
              <a:rPr lang="en-US" b="true" sz="7541" spc="-346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Insight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7411" y="2200170"/>
            <a:ext cx="8779347" cy="7058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b="true" sz="3699" spc="-170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Modelo de Competição Espacial de Hotelling</a:t>
            </a:r>
          </a:p>
          <a:p>
            <a:pPr algn="ctr">
              <a:lnSpc>
                <a:spcPts val="5179"/>
              </a:lnSpc>
            </a:pPr>
          </a:p>
          <a:p>
            <a:pPr algn="ctr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Segundo Hotelling, os negócios se concentram em pontos estratégicos, ou seja, pontos com mais clientes em potencial.</a:t>
            </a:r>
          </a:p>
          <a:p>
            <a:pPr algn="ctr">
              <a:lnSpc>
                <a:spcPts val="3779"/>
              </a:lnSpc>
            </a:pPr>
          </a:p>
          <a:p>
            <a:pPr algn="ctr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Podemos ver a comprovação desse modelo através do gráfico anterior, que mostra que lojas com concorrentes há menos de 5 quilômetros recebem mais clientes e consequentemente maior faturamento.</a:t>
            </a:r>
          </a:p>
          <a:p>
            <a:pPr algn="l">
              <a:lnSpc>
                <a:spcPts val="10558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308144" y="2200170"/>
            <a:ext cx="8779347" cy="8601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b="true" sz="3699" spc="-170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As Cinco Forças de Porter</a:t>
            </a:r>
          </a:p>
          <a:p>
            <a:pPr algn="ctr">
              <a:lnSpc>
                <a:spcPts val="3779"/>
              </a:lnSpc>
            </a:pPr>
          </a:p>
          <a:p>
            <a:pPr algn="ctr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Uma das cinco forças é a “Ameaça de Novos Participantes”, que afirma que concorrentes mais jovens podem perturbar o equilíbrio do mercado, devido a grandes investimentos e desejo de ganhar participação no mercado. </a:t>
            </a:r>
          </a:p>
          <a:p>
            <a:pPr algn="ctr">
              <a:lnSpc>
                <a:spcPts val="3779"/>
              </a:lnSpc>
            </a:pPr>
          </a:p>
          <a:p>
            <a:pPr algn="ctr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No gráfico que detalha as vendas por ano de abertura da concorrente, podemos ver que com a chegada de concorrentes mais jovens, em média, as vendas foram consideravelmente impulsionadas.</a:t>
            </a:r>
          </a:p>
          <a:p>
            <a:pPr algn="ctr">
              <a:lnSpc>
                <a:spcPts val="3779"/>
              </a:lnSpc>
            </a:pPr>
          </a:p>
          <a:p>
            <a:pPr algn="ctr">
              <a:lnSpc>
                <a:spcPts val="3779"/>
              </a:lnSpc>
            </a:pPr>
          </a:p>
          <a:p>
            <a:pPr algn="ctr">
              <a:lnSpc>
                <a:spcPts val="3779"/>
              </a:lnSpc>
            </a:pPr>
          </a:p>
          <a:p>
            <a:pPr algn="l">
              <a:lnSpc>
                <a:spcPts val="1055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29169" y="8851723"/>
            <a:ext cx="5277926" cy="4404669"/>
          </a:xfrm>
          <a:custGeom>
            <a:avLst/>
            <a:gdLst/>
            <a:ahLst/>
            <a:cxnLst/>
            <a:rect r="r" b="b" t="t" l="l"/>
            <a:pathLst>
              <a:path h="4404669" w="5277926">
                <a:moveTo>
                  <a:pt x="0" y="0"/>
                </a:moveTo>
                <a:lnTo>
                  <a:pt x="5277925" y="0"/>
                </a:lnTo>
                <a:lnTo>
                  <a:pt x="5277925" y="4404669"/>
                </a:lnTo>
                <a:lnTo>
                  <a:pt x="0" y="440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183565" y="-3091902"/>
            <a:ext cx="4661953" cy="4748285"/>
          </a:xfrm>
          <a:custGeom>
            <a:avLst/>
            <a:gdLst/>
            <a:ahLst/>
            <a:cxnLst/>
            <a:rect r="r" b="b" t="t" l="l"/>
            <a:pathLst>
              <a:path h="4748285" w="4661953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91532" y="2306195"/>
            <a:ext cx="8104936" cy="6369271"/>
          </a:xfrm>
          <a:custGeom>
            <a:avLst/>
            <a:gdLst/>
            <a:ahLst/>
            <a:cxnLst/>
            <a:rect r="r" b="b" t="t" l="l"/>
            <a:pathLst>
              <a:path h="6369271" w="8104936">
                <a:moveTo>
                  <a:pt x="0" y="0"/>
                </a:moveTo>
                <a:lnTo>
                  <a:pt x="8104936" y="0"/>
                </a:lnTo>
                <a:lnTo>
                  <a:pt x="8104936" y="6369270"/>
                </a:lnTo>
                <a:lnTo>
                  <a:pt x="0" y="63692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92274" y="656429"/>
            <a:ext cx="10724948" cy="94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787"/>
              </a:lnSpc>
            </a:pPr>
            <a:r>
              <a:rPr lang="en-US" b="true" sz="7541" spc="-346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Impacto das promoções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29169" y="8851723"/>
            <a:ext cx="5277926" cy="4404669"/>
          </a:xfrm>
          <a:custGeom>
            <a:avLst/>
            <a:gdLst/>
            <a:ahLst/>
            <a:cxnLst/>
            <a:rect r="r" b="b" t="t" l="l"/>
            <a:pathLst>
              <a:path h="4404669" w="5277926">
                <a:moveTo>
                  <a:pt x="0" y="0"/>
                </a:moveTo>
                <a:lnTo>
                  <a:pt x="5277925" y="0"/>
                </a:lnTo>
                <a:lnTo>
                  <a:pt x="5277925" y="4404669"/>
                </a:lnTo>
                <a:lnTo>
                  <a:pt x="0" y="440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183565" y="-3091902"/>
            <a:ext cx="4661953" cy="4748285"/>
          </a:xfrm>
          <a:custGeom>
            <a:avLst/>
            <a:gdLst/>
            <a:ahLst/>
            <a:cxnLst/>
            <a:rect r="r" b="b" t="t" l="l"/>
            <a:pathLst>
              <a:path h="4748285" w="4661953">
                <a:moveTo>
                  <a:pt x="0" y="0"/>
                </a:moveTo>
                <a:lnTo>
                  <a:pt x="4661952" y="0"/>
                </a:lnTo>
                <a:lnTo>
                  <a:pt x="4661952" y="4748285"/>
                </a:lnTo>
                <a:lnTo>
                  <a:pt x="0" y="47482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431108" y="0"/>
            <a:ext cx="1656383" cy="1656383"/>
          </a:xfrm>
          <a:custGeom>
            <a:avLst/>
            <a:gdLst/>
            <a:ahLst/>
            <a:cxnLst/>
            <a:rect r="r" b="b" t="t" l="l"/>
            <a:pathLst>
              <a:path h="1656383" w="1656383">
                <a:moveTo>
                  <a:pt x="0" y="0"/>
                </a:moveTo>
                <a:lnTo>
                  <a:pt x="1656384" y="0"/>
                </a:lnTo>
                <a:lnTo>
                  <a:pt x="1656384" y="1656383"/>
                </a:lnTo>
                <a:lnTo>
                  <a:pt x="0" y="16563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254217" y="656429"/>
            <a:ext cx="9779565" cy="94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787"/>
              </a:lnSpc>
            </a:pPr>
            <a:r>
              <a:rPr lang="en-US" b="true" sz="7541" spc="-346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Insight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853437" y="3059776"/>
            <a:ext cx="10581126" cy="4791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b="true" sz="3699" spc="-170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Promoções Impulsionam Vendas</a:t>
            </a:r>
          </a:p>
          <a:p>
            <a:pPr algn="ctr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Mais de 70% das lojas com ótimos resultados possuem promoções ativas regularmente, destacando sua importância na estratégia de vendas.</a:t>
            </a:r>
          </a:p>
          <a:p>
            <a:pPr algn="ctr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 spc="-124">
                <a:solidFill>
                  <a:srgbClr val="00694C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Essas ações não apenas atraem um maior fluxo de clientes, mas também incentivam compras adicionais, aumentando o ticket médio e a competitividade no mercado.</a:t>
            </a:r>
          </a:p>
          <a:p>
            <a:pPr algn="l">
              <a:lnSpc>
                <a:spcPts val="1055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DAGZNFG0YkA</dc:identifier>
  <dcterms:modified xsi:type="dcterms:W3CDTF">2011-08-01T06:04:30Z</dcterms:modified>
  <cp:revision>1</cp:revision>
  <dc:title>Análise de vendas PTA</dc:title>
</cp:coreProperties>
</file>

<file path=docProps/thumbnail.jpeg>
</file>